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8_F83A392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10" r:id="rId2"/>
    <p:sldId id="265" r:id="rId3"/>
    <p:sldId id="296" r:id="rId4"/>
    <p:sldId id="277" r:id="rId5"/>
    <p:sldId id="297" r:id="rId6"/>
    <p:sldId id="315" r:id="rId7"/>
    <p:sldId id="316" r:id="rId8"/>
    <p:sldId id="319" r:id="rId9"/>
    <p:sldId id="313" r:id="rId10"/>
    <p:sldId id="325" r:id="rId11"/>
    <p:sldId id="326" r:id="rId12"/>
    <p:sldId id="321" r:id="rId13"/>
    <p:sldId id="314" r:id="rId14"/>
    <p:sldId id="312" r:id="rId15"/>
  </p:sldIdLst>
  <p:sldSz cx="9144000" cy="5143500" type="screen16x9"/>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E4613-1E2A-E3F9-5B3E-325AB5664DC6}" name="Tan, Xiaojuan (CDC/GHC/DGHT) (CTR)" initials="TX((" userId="S::xit0@cdc.gov::daf845ba-7092-4db9-a867-3c2319cde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D701C-8765-1B31-36CB-3A3774864BF9}" v="18" dt="2024-08-23T21:37:53.7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4"/>
    <p:restoredTop sz="94626"/>
  </p:normalViewPr>
  <p:slideViewPr>
    <p:cSldViewPr snapToGrid="0" snapToObjects="1">
      <p:cViewPr varScale="1">
        <p:scale>
          <a:sx n="131" d="100"/>
          <a:sy n="131" d="100"/>
        </p:scale>
        <p:origin x="126" y="1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c0a7a7b91a5d3ea7a7e950fca9593bf8d9fd982f421ea2ccb9fe0c7b50722488::" providerId="AD" clId="Web-{9B6D701C-8765-1B31-36CB-3A3774864BF9}"/>
    <pc:docChg chg="modSld">
      <pc:chgData name="Usuario invitado" userId="S::urn:spo:anon#c0a7a7b91a5d3ea7a7e950fca9593bf8d9fd982f421ea2ccb9fe0c7b50722488::" providerId="AD" clId="Web-{9B6D701C-8765-1B31-36CB-3A3774864BF9}" dt="2024-08-23T21:37:53.282" v="16" actId="20577"/>
      <pc:docMkLst>
        <pc:docMk/>
      </pc:docMkLst>
      <pc:sldChg chg="modSp">
        <pc:chgData name="Usuario invitado" userId="S::urn:spo:anon#c0a7a7b91a5d3ea7a7e950fca9593bf8d9fd982f421ea2ccb9fe0c7b50722488::" providerId="AD" clId="Web-{9B6D701C-8765-1B31-36CB-3A3774864BF9}" dt="2024-08-23T21:37:53.282" v="16" actId="20577"/>
        <pc:sldMkLst>
          <pc:docMk/>
          <pc:sldMk cId="2646297322" sldId="325"/>
        </pc:sldMkLst>
        <pc:spChg chg="mod">
          <ac:chgData name="Usuario invitado" userId="S::urn:spo:anon#c0a7a7b91a5d3ea7a7e950fca9593bf8d9fd982f421ea2ccb9fe0c7b50722488::" providerId="AD" clId="Web-{9B6D701C-8765-1B31-36CB-3A3774864BF9}" dt="2024-08-23T21:37:53.282" v="16" actId="20577"/>
          <ac:spMkLst>
            <pc:docMk/>
            <pc:sldMk cId="2646297322" sldId="325"/>
            <ac:spMk id="4" creationId="{00000000-0000-0000-0000-000000000000}"/>
          </ac:spMkLst>
        </pc:spChg>
      </pc:sldChg>
    </pc:docChg>
  </pc:docChgLst>
</pc:chgInfo>
</file>

<file path=ppt/comments/modernComment_128_F83A3925.xml><?xml version="1.0" encoding="utf-8"?>
<p188:cmLst xmlns:a="http://schemas.openxmlformats.org/drawingml/2006/main" xmlns:r="http://schemas.openxmlformats.org/officeDocument/2006/relationships" xmlns:p188="http://schemas.microsoft.com/office/powerpoint/2018/8/main">
  <p188:cm id="{62DB8800-216F-467C-B070-95D308E449A1}" authorId="{8CBE4613-1E2A-E3F9-5B3E-325AB5664DC6}" created="2024-08-16T20:38:32.915">
    <pc:sldMkLst xmlns:pc="http://schemas.microsoft.com/office/powerpoint/2013/main/command">
      <pc:docMk/>
      <pc:sldMk cId="4164565285" sldId="296"/>
    </pc:sldMkLst>
    <p188:txBody>
      <a:bodyPr/>
      <a:lstStyle/>
      <a:p>
        <a:r>
          <a:rPr lang="en-US"/>
          <a:t>Is this a finalized version? 
There is no need to go through objectives of tester certification using 4 slides. It would be more appropriate to using program data to show the progress, lessons learned, gaps identified, remedial plans et al.
Please also prepare a English version once finalized.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CEA729B-69B3-204E-972C-6F861547660B}" type="datetimeFigureOut">
              <a:rPr lang="es-ES_tradnl" smtClean="0"/>
              <a:t>23/08/2024</a:t>
            </a:fld>
            <a:endParaRPr lang="es-ES_tradn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25A85C4E-423D-1F45-BA14-7A3F7A2FA90B}" type="slidenum">
              <a:rPr lang="es-ES_tradnl" smtClean="0"/>
              <a:t>‹Nº›</a:t>
            </a:fld>
            <a:endParaRPr lang="es-ES_tradnl"/>
          </a:p>
        </p:txBody>
      </p:sp>
    </p:spTree>
    <p:extLst>
      <p:ext uri="{BB962C8B-B14F-4D97-AF65-F5344CB8AC3E}">
        <p14:creationId xmlns:p14="http://schemas.microsoft.com/office/powerpoint/2010/main" val="16889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5A85C4E-423D-1F45-BA14-7A3F7A2FA90B}" type="slidenum">
              <a:rPr lang="es-ES_tradnl" smtClean="0"/>
              <a:t>2</a:t>
            </a:fld>
            <a:endParaRPr lang="es-ES_tradnl"/>
          </a:p>
        </p:txBody>
      </p:sp>
    </p:spTree>
    <p:extLst>
      <p:ext uri="{BB962C8B-B14F-4D97-AF65-F5344CB8AC3E}">
        <p14:creationId xmlns:p14="http://schemas.microsoft.com/office/powerpoint/2010/main" val="408034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77074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23534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57927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80144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AE34743-516B-7941-A5DA-156E755A01CA}" type="datetimeFigureOut">
              <a:rPr lang="es-ES" smtClean="0"/>
              <a:t>23/08/2024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37692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AAE34743-516B-7941-A5DA-156E755A01CA}" type="datetimeFigureOut">
              <a:rPr lang="es-ES" smtClean="0"/>
              <a:t>23/08/2024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76654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AAE34743-516B-7941-A5DA-156E755A01CA}" type="datetimeFigureOut">
              <a:rPr lang="es-ES" smtClean="0"/>
              <a:t>23/08/2024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20069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AAE34743-516B-7941-A5DA-156E755A01CA}" type="datetimeFigureOut">
              <a:rPr lang="es-ES" smtClean="0"/>
              <a:t>23/08/2024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84238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AE34743-516B-7941-A5DA-156E755A01CA}" type="datetimeFigureOut">
              <a:rPr lang="es-ES" smtClean="0"/>
              <a:t>23/08/2024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80046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AE34743-516B-7941-A5DA-156E755A01CA}" type="datetimeFigureOut">
              <a:rPr lang="es-ES" smtClean="0"/>
              <a:t>23/08/2024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133080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AE34743-516B-7941-A5DA-156E755A01CA}" type="datetimeFigureOut">
              <a:rPr lang="es-ES" smtClean="0"/>
              <a:t>23/08/2024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E82745-8EA4-E44D-B36F-B6A5D2EA32ED}" type="slidenum">
              <a:rPr lang="es-ES" smtClean="0"/>
              <a:t>‹Nº›</a:t>
            </a:fld>
            <a:endParaRPr lang="es-ES"/>
          </a:p>
        </p:txBody>
      </p:sp>
    </p:spTree>
    <p:extLst>
      <p:ext uri="{BB962C8B-B14F-4D97-AF65-F5344CB8AC3E}">
        <p14:creationId xmlns:p14="http://schemas.microsoft.com/office/powerpoint/2010/main" val="92841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E34743-516B-7941-A5DA-156E755A01CA}" type="datetimeFigureOut">
              <a:rPr lang="es-ES" smtClean="0"/>
              <a:t>23/08/2024</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82745-8EA4-E44D-B36F-B6A5D2EA32ED}" type="slidenum">
              <a:rPr lang="es-ES" smtClean="0"/>
              <a:t>‹Nº›</a:t>
            </a:fld>
            <a:endParaRPr lang="es-ES"/>
          </a:p>
        </p:txBody>
      </p:sp>
    </p:spTree>
    <p:extLst>
      <p:ext uri="{BB962C8B-B14F-4D97-AF65-F5344CB8AC3E}">
        <p14:creationId xmlns:p14="http://schemas.microsoft.com/office/powerpoint/2010/main" val="138814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28_F83A39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a:stretch/>
        </p:blipFill>
        <p:spPr>
          <a:xfrm>
            <a:off x="0" y="0"/>
            <a:ext cx="9143999" cy="5143500"/>
          </a:xfrm>
          <a:prstGeom prst="rect">
            <a:avLst/>
          </a:prstGeom>
        </p:spPr>
      </p:pic>
    </p:spTree>
    <p:extLst>
      <p:ext uri="{BB962C8B-B14F-4D97-AF65-F5344CB8AC3E}">
        <p14:creationId xmlns:p14="http://schemas.microsoft.com/office/powerpoint/2010/main" val="387324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0" y="-37253"/>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57200" y="1125435"/>
            <a:ext cx="8229600" cy="895093"/>
          </a:xfrm>
        </p:spPr>
        <p:txBody>
          <a:bodyPr>
            <a:normAutofit fontScale="90000"/>
          </a:bodyPr>
          <a:lstStyle/>
          <a:p>
            <a:r>
              <a:rPr lang="en-US"/>
              <a:t>Tools used for certification program</a:t>
            </a:r>
          </a:p>
        </p:txBody>
      </p:sp>
      <p:sp>
        <p:nvSpPr>
          <p:cNvPr id="4" name="Marcador de contenido 3"/>
          <p:cNvSpPr>
            <a:spLocks noGrp="1"/>
          </p:cNvSpPr>
          <p:nvPr>
            <p:ph idx="1"/>
          </p:nvPr>
        </p:nvSpPr>
        <p:spPr>
          <a:xfrm>
            <a:off x="434678" y="2288125"/>
            <a:ext cx="8252122" cy="2306498"/>
          </a:xfrm>
        </p:spPr>
        <p:txBody>
          <a:bodyPr vert="horz" lIns="91440" tIns="45720" rIns="91440" bIns="45720" rtlCol="0" anchor="t">
            <a:normAutofit/>
          </a:bodyPr>
          <a:lstStyle/>
          <a:p>
            <a:r>
              <a:rPr lang="en-US" dirty="0"/>
              <a:t>RTCQII </a:t>
            </a:r>
            <a:r>
              <a:rPr lang="en-US" dirty="0" err="1"/>
              <a:t>currucula</a:t>
            </a:r>
            <a:endParaRPr lang="en-US" dirty="0"/>
          </a:p>
          <a:p>
            <a:r>
              <a:rPr lang="en-US" dirty="0"/>
              <a:t>SPI-RT (Excel based form).</a:t>
            </a:r>
          </a:p>
          <a:p>
            <a:r>
              <a:rPr lang="en-US" dirty="0"/>
              <a:t>Excel spreadsheet with sites.</a:t>
            </a:r>
            <a:endParaRPr lang="en-US" dirty="0">
              <a:ea typeface="Calibri"/>
              <a:cs typeface="Calibri"/>
            </a:endParaRPr>
          </a:p>
          <a:p>
            <a:endParaRPr lang="en-US" dirty="0"/>
          </a:p>
        </p:txBody>
      </p:sp>
    </p:spTree>
    <p:extLst>
      <p:ext uri="{BB962C8B-B14F-4D97-AF65-F5344CB8AC3E}">
        <p14:creationId xmlns:p14="http://schemas.microsoft.com/office/powerpoint/2010/main" val="264629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0" y="-37253"/>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57200" y="1125436"/>
            <a:ext cx="8229600" cy="614874"/>
          </a:xfrm>
        </p:spPr>
        <p:txBody>
          <a:bodyPr>
            <a:normAutofit fontScale="90000"/>
          </a:bodyPr>
          <a:lstStyle/>
          <a:p>
            <a:r>
              <a:rPr lang="en-US"/>
              <a:t>Lessons learned</a:t>
            </a:r>
          </a:p>
        </p:txBody>
      </p:sp>
      <p:sp>
        <p:nvSpPr>
          <p:cNvPr id="4" name="Marcador de contenido 3"/>
          <p:cNvSpPr>
            <a:spLocks noGrp="1"/>
          </p:cNvSpPr>
          <p:nvPr>
            <p:ph idx="1"/>
          </p:nvPr>
        </p:nvSpPr>
        <p:spPr>
          <a:xfrm>
            <a:off x="457200" y="1946787"/>
            <a:ext cx="8229600" cy="2647836"/>
          </a:xfrm>
        </p:spPr>
        <p:txBody>
          <a:bodyPr>
            <a:normAutofit/>
          </a:bodyPr>
          <a:lstStyle/>
          <a:p>
            <a:r>
              <a:rPr lang="en-US" dirty="0"/>
              <a:t>Follow-up annual meetings to establish critical nodes and new goals. 
More robust information systems with interoperability are required.</a:t>
            </a:r>
            <a:endParaRPr lang="es-PA" dirty="0"/>
          </a:p>
        </p:txBody>
      </p:sp>
    </p:spTree>
    <p:extLst>
      <p:ext uri="{BB962C8B-B14F-4D97-AF65-F5344CB8AC3E}">
        <p14:creationId xmlns:p14="http://schemas.microsoft.com/office/powerpoint/2010/main" val="91923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0" y="-37253"/>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5"/>
          <a:stretch>
            <a:fillRect/>
          </a:stretch>
        </p:blipFill>
        <p:spPr>
          <a:xfrm>
            <a:off x="2083718" y="1906830"/>
            <a:ext cx="4708006" cy="3294088"/>
          </a:xfrm>
          <a:prstGeom prst="rect">
            <a:avLst/>
          </a:prstGeom>
        </p:spPr>
      </p:pic>
      <p:sp>
        <p:nvSpPr>
          <p:cNvPr id="5" name="Título 1">
            <a:extLst>
              <a:ext uri="{FF2B5EF4-FFF2-40B4-BE49-F238E27FC236}">
                <a16:creationId xmlns:a16="http://schemas.microsoft.com/office/drawing/2014/main" id="{7C896C5D-1DE4-A1D8-FB0D-C3AEF042B302}"/>
              </a:ext>
            </a:extLst>
          </p:cNvPr>
          <p:cNvSpPr txBox="1">
            <a:spLocks/>
          </p:cNvSpPr>
          <p:nvPr/>
        </p:nvSpPr>
        <p:spPr>
          <a:xfrm>
            <a:off x="457200" y="1125436"/>
            <a:ext cx="8229600" cy="614874"/>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Facilities certified in 2018</a:t>
            </a:r>
          </a:p>
        </p:txBody>
      </p:sp>
    </p:spTree>
    <p:extLst>
      <p:ext uri="{BB962C8B-B14F-4D97-AF65-F5344CB8AC3E}">
        <p14:creationId xmlns:p14="http://schemas.microsoft.com/office/powerpoint/2010/main" val="389023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0" y="-37253"/>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5"/>
          <a:stretch>
            <a:fillRect/>
          </a:stretch>
        </p:blipFill>
        <p:spPr>
          <a:xfrm>
            <a:off x="1712540" y="2181265"/>
            <a:ext cx="5722374" cy="2767848"/>
          </a:xfrm>
          <a:prstGeom prst="rect">
            <a:avLst/>
          </a:prstGeom>
        </p:spPr>
      </p:pic>
      <p:sp>
        <p:nvSpPr>
          <p:cNvPr id="5" name="Título 1">
            <a:extLst>
              <a:ext uri="{FF2B5EF4-FFF2-40B4-BE49-F238E27FC236}">
                <a16:creationId xmlns:a16="http://schemas.microsoft.com/office/drawing/2014/main" id="{84E1D8A8-2FF2-3B2A-DE49-A48ED5B12890}"/>
              </a:ext>
            </a:extLst>
          </p:cNvPr>
          <p:cNvSpPr txBox="1">
            <a:spLocks/>
          </p:cNvSpPr>
          <p:nvPr/>
        </p:nvSpPr>
        <p:spPr>
          <a:xfrm>
            <a:off x="457200" y="1125436"/>
            <a:ext cx="8229600" cy="614874"/>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Facilities certified in 2018</a:t>
            </a:r>
          </a:p>
        </p:txBody>
      </p:sp>
    </p:spTree>
    <p:extLst>
      <p:ext uri="{BB962C8B-B14F-4D97-AF65-F5344CB8AC3E}">
        <p14:creationId xmlns:p14="http://schemas.microsoft.com/office/powerpoint/2010/main" val="408772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1E09970-C5A7-1BFA-DA88-8F7F68BA9CA6}"/>
              </a:ext>
            </a:extLst>
          </p:cNvPr>
          <p:cNvPicPr>
            <a:picLocks noChangeAspect="1"/>
          </p:cNvPicPr>
          <p:nvPr/>
        </p:nvPicPr>
        <p:blipFill>
          <a:blip r:embed="rId2"/>
          <a:srcRect/>
          <a:stretch/>
        </p:blipFill>
        <p:spPr>
          <a:xfrm>
            <a:off x="-3454" y="-1"/>
            <a:ext cx="9147454" cy="5225143"/>
          </a:xfrm>
          <a:prstGeom prst="rect">
            <a:avLst/>
          </a:prstGeom>
        </p:spPr>
      </p:pic>
    </p:spTree>
    <p:extLst>
      <p:ext uri="{BB962C8B-B14F-4D97-AF65-F5344CB8AC3E}">
        <p14:creationId xmlns:p14="http://schemas.microsoft.com/office/powerpoint/2010/main" val="193345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rcRect/>
          <a:stretch/>
        </p:blipFill>
        <p:spPr>
          <a:xfrm>
            <a:off x="-1727" y="0"/>
            <a:ext cx="9147454" cy="5143500"/>
          </a:xfrm>
          <a:prstGeom prst="rect">
            <a:avLst/>
          </a:prstGeom>
        </p:spPr>
      </p:pic>
      <p:sp>
        <p:nvSpPr>
          <p:cNvPr id="5" name="Título 1"/>
          <p:cNvSpPr txBox="1">
            <a:spLocks/>
          </p:cNvSpPr>
          <p:nvPr/>
        </p:nvSpPr>
        <p:spPr>
          <a:xfrm>
            <a:off x="926353" y="1656935"/>
            <a:ext cx="7825935" cy="81084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AR" b="1" dirty="0">
                <a:solidFill>
                  <a:srgbClr val="17375E"/>
                </a:solidFill>
              </a:rPr>
              <a:t>MINISTRY OF HEALTH</a:t>
            </a:r>
            <a:endParaRPr lang="es-AR" b="1" dirty="0">
              <a:solidFill>
                <a:schemeClr val="tx2">
                  <a:lumMod val="75000"/>
                </a:schemeClr>
              </a:solidFill>
            </a:endParaRPr>
          </a:p>
        </p:txBody>
      </p:sp>
      <p:sp>
        <p:nvSpPr>
          <p:cNvPr id="6" name="Subtítulo 2"/>
          <p:cNvSpPr txBox="1">
            <a:spLocks/>
          </p:cNvSpPr>
          <p:nvPr/>
        </p:nvSpPr>
        <p:spPr>
          <a:xfrm>
            <a:off x="1427072" y="2208070"/>
            <a:ext cx="6554172" cy="19166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AR" sz="2400" dirty="0">
                <a:solidFill>
                  <a:srgbClr val="17375E"/>
                </a:solidFill>
              </a:rPr>
              <a:t>Panamá con salud y bienestar</a:t>
            </a:r>
          </a:p>
          <a:p>
            <a:pPr marL="0" indent="0" algn="ctr">
              <a:buNone/>
            </a:pPr>
            <a:r>
              <a:rPr lang="en-US" sz="2000" dirty="0">
                <a:solidFill>
                  <a:srgbClr val="17375E"/>
                </a:solidFill>
              </a:rPr>
              <a:t>General Health Direction</a:t>
            </a:r>
          </a:p>
          <a:p>
            <a:pPr marL="0" indent="0" algn="ctr">
              <a:buNone/>
            </a:pPr>
            <a:r>
              <a:rPr lang="en-US" sz="2000" dirty="0">
                <a:solidFill>
                  <a:srgbClr val="17375E"/>
                </a:solidFill>
              </a:rPr>
              <a:t>Department of Clinical Laboratory Regulation
 August 2024</a:t>
            </a:r>
            <a:endParaRPr lang="es-AR" sz="2000" dirty="0">
              <a:solidFill>
                <a:srgbClr val="17375E"/>
              </a:solidFill>
            </a:endParaRPr>
          </a:p>
          <a:p>
            <a:pPr marL="0" indent="0" algn="ctr">
              <a:buNone/>
            </a:pPr>
            <a:endParaRPr lang="es-AR" sz="2000" dirty="0">
              <a:solidFill>
                <a:srgbClr val="17375E"/>
              </a:solidFill>
            </a:endParaRPr>
          </a:p>
          <a:p>
            <a:pPr marL="0" indent="0" algn="ctr">
              <a:buNone/>
            </a:pPr>
            <a:r>
              <a:rPr lang="es-AR" sz="2000" dirty="0" err="1">
                <a:solidFill>
                  <a:srgbClr val="17375E"/>
                </a:solidFill>
              </a:rPr>
              <a:t>Mgter</a:t>
            </a:r>
            <a:r>
              <a:rPr lang="es-AR" sz="2000" dirty="0">
                <a:solidFill>
                  <a:srgbClr val="17375E"/>
                </a:solidFill>
              </a:rPr>
              <a:t> David Cortés</a:t>
            </a:r>
          </a:p>
        </p:txBody>
      </p:sp>
      <p:pic>
        <p:nvPicPr>
          <p:cNvPr id="20" name="Picture 3"/>
          <p:cNvPicPr>
            <a:picLocks noChangeAspect="1" noChangeArrowheads="1"/>
          </p:cNvPicPr>
          <p:nvPr/>
        </p:nvPicPr>
        <p:blipFill>
          <a:blip r:embed="rId4"/>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49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rcRect/>
          <a:stretch/>
        </p:blipFill>
        <p:spPr>
          <a:xfrm>
            <a:off x="0" y="17869"/>
            <a:ext cx="9147454" cy="5143500"/>
          </a:xfrm>
          <a:prstGeom prst="rect">
            <a:avLst/>
          </a:prstGeom>
        </p:spPr>
      </p:pic>
      <p:pic>
        <p:nvPicPr>
          <p:cNvPr id="5" name="Picture 3">
            <a:extLst>
              <a:ext uri="{FF2B5EF4-FFF2-40B4-BE49-F238E27FC236}">
                <a16:creationId xmlns:a16="http://schemas.microsoft.com/office/drawing/2014/main" id="{7439F35D-4FEA-9814-08BE-42B1535E7350}"/>
              </a:ext>
            </a:extLst>
          </p:cNvPr>
          <p:cNvPicPr>
            <a:picLocks noChangeAspect="1" noChangeArrowheads="1"/>
          </p:cNvPicPr>
          <p:nvPr/>
        </p:nvPicPr>
        <p:blipFill>
          <a:blip r:embed="rId4"/>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DCAB4234-F2DF-7999-3B2F-9BF466B589E8}"/>
              </a:ext>
            </a:extLst>
          </p:cNvPr>
          <p:cNvPicPr>
            <a:picLocks noChangeAspect="1" noChangeArrowheads="1"/>
          </p:cNvPicPr>
          <p:nvPr/>
        </p:nvPicPr>
        <p:blipFill>
          <a:blip r:embed="rId5"/>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2"/>
          <p:cNvSpPr>
            <a:spLocks noGrp="1"/>
          </p:cNvSpPr>
          <p:nvPr>
            <p:ph type="ctrTitle"/>
          </p:nvPr>
        </p:nvSpPr>
        <p:spPr>
          <a:xfrm>
            <a:off x="685800" y="1993547"/>
            <a:ext cx="7772400" cy="1102519"/>
          </a:xfrm>
        </p:spPr>
        <p:txBody>
          <a:bodyPr>
            <a:normAutofit fontScale="90000"/>
          </a:bodyPr>
          <a:lstStyle/>
          <a:p>
            <a:r>
              <a:rPr lang="en-US" dirty="0"/>
              <a:t>HIV RAPID TEST CERTIFICATION PROGRAM IN IN PANAMA</a:t>
            </a:r>
            <a:endParaRPr lang="es-PA" dirty="0"/>
          </a:p>
        </p:txBody>
      </p:sp>
      <p:sp>
        <p:nvSpPr>
          <p:cNvPr id="4" name="Subtítulo 3"/>
          <p:cNvSpPr>
            <a:spLocks noGrp="1"/>
          </p:cNvSpPr>
          <p:nvPr>
            <p:ph type="subTitle" idx="1"/>
          </p:nvPr>
        </p:nvSpPr>
        <p:spPr>
          <a:xfrm>
            <a:off x="1371600" y="4060668"/>
            <a:ext cx="6400800" cy="1314450"/>
          </a:xfrm>
        </p:spPr>
        <p:txBody>
          <a:bodyPr/>
          <a:lstStyle/>
          <a:p>
            <a:r>
              <a:rPr lang="es-MX" dirty="0"/>
              <a:t>PROCER</a:t>
            </a:r>
            <a:endParaRPr lang="es-PA" dirty="0"/>
          </a:p>
        </p:txBody>
      </p:sp>
    </p:spTree>
    <p:extLst>
      <p:ext uri="{BB962C8B-B14F-4D97-AF65-F5344CB8AC3E}">
        <p14:creationId xmlns:p14="http://schemas.microsoft.com/office/powerpoint/2010/main" val="416456528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srcRect/>
          <a:stretch/>
        </p:blipFill>
        <p:spPr>
          <a:xfrm>
            <a:off x="8121" y="0"/>
            <a:ext cx="9135879" cy="5143500"/>
          </a:xfrm>
          <a:prstGeom prst="rect">
            <a:avLst/>
          </a:prstGeom>
        </p:spPr>
      </p:pic>
      <p:pic>
        <p:nvPicPr>
          <p:cNvPr id="4" name="Picture 3">
            <a:extLst>
              <a:ext uri="{FF2B5EF4-FFF2-40B4-BE49-F238E27FC236}">
                <a16:creationId xmlns:a16="http://schemas.microsoft.com/office/drawing/2014/main" id="{29366BC9-7AD0-2271-58D2-E4CF07C5002D}"/>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18812D9-FF6B-6015-136B-00C9FE0AACED}"/>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5"/>
          <a:stretch>
            <a:fillRect/>
          </a:stretch>
        </p:blipFill>
        <p:spPr>
          <a:xfrm>
            <a:off x="2642616" y="0"/>
            <a:ext cx="3858768" cy="5143500"/>
          </a:xfrm>
          <a:prstGeom prst="rect">
            <a:avLst/>
          </a:prstGeom>
        </p:spPr>
      </p:pic>
    </p:spTree>
    <p:extLst>
      <p:ext uri="{BB962C8B-B14F-4D97-AF65-F5344CB8AC3E}">
        <p14:creationId xmlns:p14="http://schemas.microsoft.com/office/powerpoint/2010/main" val="181636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3454" y="11235"/>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987504" y="-56660"/>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185297" y="0"/>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7"/>
          <p:cNvSpPr>
            <a:spLocks noGrp="1"/>
          </p:cNvSpPr>
          <p:nvPr>
            <p:ph type="title"/>
          </p:nvPr>
        </p:nvSpPr>
        <p:spPr>
          <a:xfrm>
            <a:off x="631011" y="822078"/>
            <a:ext cx="8229600" cy="857250"/>
          </a:xfrm>
        </p:spPr>
        <p:txBody>
          <a:bodyPr>
            <a:noAutofit/>
          </a:bodyPr>
          <a:lstStyle/>
          <a:p>
            <a:r>
              <a:rPr lang="en-US" sz="3600" b="1" dirty="0">
                <a:latin typeface="Calibri Light" panose="020F0302020204030204" pitchFamily="34" charset="0"/>
                <a:cs typeface="Calibri Light" panose="020F0302020204030204" pitchFamily="34" charset="0"/>
              </a:rPr>
              <a:t>What is the HIV  RT Certification Program?</a:t>
            </a:r>
            <a:endParaRPr lang="en-US" sz="3600" dirty="0"/>
          </a:p>
        </p:txBody>
      </p:sp>
      <p:sp>
        <p:nvSpPr>
          <p:cNvPr id="9" name="Marcador de contenido 8"/>
          <p:cNvSpPr>
            <a:spLocks noGrp="1"/>
          </p:cNvSpPr>
          <p:nvPr>
            <p:ph sz="half" idx="1"/>
          </p:nvPr>
        </p:nvSpPr>
        <p:spPr>
          <a:xfrm>
            <a:off x="329748" y="1757526"/>
            <a:ext cx="5379390" cy="3040209"/>
          </a:xfrm>
        </p:spPr>
        <p:txBody>
          <a:bodyPr>
            <a:normAutofit fontScale="70000" lnSpcReduction="20000"/>
          </a:bodyPr>
          <a:lstStyle/>
          <a:p>
            <a:pPr>
              <a:lnSpc>
                <a:spcPct val="115000"/>
              </a:lnSpc>
              <a:buFont typeface="Arial" panose="020B0604020202020204" pitchFamily="34" charset="0"/>
              <a:buChar char="•"/>
            </a:pPr>
            <a:r>
              <a:rPr lang="en-US" dirty="0">
                <a:solidFill>
                  <a:prstClr val="black"/>
                </a:solidFill>
                <a:ea typeface="Calibri" panose="020F0502020204030204" pitchFamily="34" charset="0"/>
                <a:cs typeface="Times New Roman" panose="02020603050405020304" pitchFamily="18" charset="0"/>
              </a:rPr>
              <a:t>This program stipulates the minimum requirements that must be met by services that perform HIV rapid tests.
It also provides tools for this facilities staff to fill the gaps that are detected in the evaluations.
In addition, it details the aspects to be considered to opt for the renewal of the certification of the services</a:t>
            </a:r>
            <a:endParaRPr lang="es-PA" dirty="0"/>
          </a:p>
        </p:txBody>
      </p:sp>
      <p:pic>
        <p:nvPicPr>
          <p:cNvPr id="11" name="Marcador de contenido 10"/>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434358" y="1690563"/>
            <a:ext cx="2145835" cy="3137912"/>
          </a:xfrm>
          <a:prstGeom prst="rect">
            <a:avLst/>
          </a:prstGeom>
        </p:spPr>
      </p:pic>
    </p:spTree>
    <p:extLst>
      <p:ext uri="{BB962C8B-B14F-4D97-AF65-F5344CB8AC3E}">
        <p14:creationId xmlns:p14="http://schemas.microsoft.com/office/powerpoint/2010/main" val="336956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3454" y="0"/>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648246" y="-7789"/>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287355" y="148426"/>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57200" y="1005348"/>
            <a:ext cx="8229600" cy="614874"/>
          </a:xfrm>
        </p:spPr>
        <p:txBody>
          <a:bodyPr>
            <a:normAutofit fontScale="90000"/>
          </a:bodyPr>
          <a:lstStyle/>
          <a:p>
            <a:r>
              <a:rPr lang="en-US" dirty="0"/>
              <a:t>Main Goal and Scope</a:t>
            </a:r>
          </a:p>
        </p:txBody>
      </p:sp>
      <p:sp>
        <p:nvSpPr>
          <p:cNvPr id="4" name="Marcador de contenido 3"/>
          <p:cNvSpPr>
            <a:spLocks noGrp="1"/>
          </p:cNvSpPr>
          <p:nvPr>
            <p:ph idx="1"/>
          </p:nvPr>
        </p:nvSpPr>
        <p:spPr>
          <a:xfrm>
            <a:off x="287354" y="1684654"/>
            <a:ext cx="8542091" cy="3158008"/>
          </a:xfrm>
        </p:spPr>
        <p:txBody>
          <a:bodyPr>
            <a:normAutofit/>
          </a:bodyPr>
          <a:lstStyle/>
          <a:p>
            <a:r>
              <a:rPr lang="en-US" dirty="0"/>
              <a:t>Establish quality assurance standards to be met by all facilities that perform rapid HIV diagnostic tests, as well as mechanisms for eligibility for certification in the performance of these tests.</a:t>
            </a:r>
          </a:p>
          <a:p>
            <a:r>
              <a:rPr lang="en-US" dirty="0"/>
              <a:t>It applies to any institution that performs HIV test</a:t>
            </a:r>
            <a:r>
              <a:rPr lang="es-PA" dirty="0"/>
              <a:t>.</a:t>
            </a:r>
          </a:p>
        </p:txBody>
      </p:sp>
    </p:spTree>
    <p:extLst>
      <p:ext uri="{BB962C8B-B14F-4D97-AF65-F5344CB8AC3E}">
        <p14:creationId xmlns:p14="http://schemas.microsoft.com/office/powerpoint/2010/main" val="326573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0" y="-37253"/>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692275" y="968573"/>
            <a:ext cx="8229600" cy="614874"/>
          </a:xfrm>
        </p:spPr>
        <p:txBody>
          <a:bodyPr>
            <a:normAutofit fontScale="90000"/>
          </a:bodyPr>
          <a:lstStyle/>
          <a:p>
            <a:r>
              <a:rPr lang="en-US" dirty="0"/>
              <a:t>Specific objectives</a:t>
            </a:r>
          </a:p>
        </p:txBody>
      </p:sp>
      <p:sp>
        <p:nvSpPr>
          <p:cNvPr id="4" name="Marcador de contenido 3"/>
          <p:cNvSpPr>
            <a:spLocks noGrp="1"/>
          </p:cNvSpPr>
          <p:nvPr>
            <p:ph idx="1"/>
          </p:nvPr>
        </p:nvSpPr>
        <p:spPr>
          <a:xfrm>
            <a:off x="222125" y="1645976"/>
            <a:ext cx="8699750" cy="3184002"/>
          </a:xfrm>
        </p:spPr>
        <p:txBody>
          <a:bodyPr>
            <a:normAutofit fontScale="77500" lnSpcReduction="20000"/>
          </a:bodyPr>
          <a:lstStyle/>
          <a:p>
            <a:r>
              <a:rPr lang="en-US" dirty="0"/>
              <a:t>Be a guide for laboratories and staff certification </a:t>
            </a:r>
          </a:p>
          <a:p>
            <a:r>
              <a:rPr lang="en-US" dirty="0"/>
              <a:t>Define the standards related to biosafety, infrastructure, collection, handling and storage of samples, internal quality controls, external quality assessment, documentation and records</a:t>
            </a:r>
          </a:p>
          <a:p>
            <a:r>
              <a:rPr lang="en-US" dirty="0"/>
              <a:t>Identify the topics to be included in the training for mentors/certifiers, as well as testers</a:t>
            </a:r>
          </a:p>
          <a:p>
            <a:r>
              <a:rPr lang="en-US" dirty="0"/>
              <a:t>Define the period of validity of the certification and define the process for the re-certification.</a:t>
            </a:r>
            <a:endParaRPr lang="es-PA" dirty="0"/>
          </a:p>
        </p:txBody>
      </p:sp>
    </p:spTree>
    <p:extLst>
      <p:ext uri="{BB962C8B-B14F-4D97-AF65-F5344CB8AC3E}">
        <p14:creationId xmlns:p14="http://schemas.microsoft.com/office/powerpoint/2010/main" val="297773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0" y="-37253"/>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57200" y="1125436"/>
            <a:ext cx="8229600" cy="614874"/>
          </a:xfrm>
        </p:spPr>
        <p:txBody>
          <a:bodyPr>
            <a:normAutofit fontScale="90000"/>
          </a:bodyPr>
          <a:lstStyle/>
          <a:p>
            <a:r>
              <a:rPr lang="en-US"/>
              <a:t>Regional Laboratories</a:t>
            </a:r>
          </a:p>
        </p:txBody>
      </p:sp>
      <p:sp>
        <p:nvSpPr>
          <p:cNvPr id="4" name="Marcador de contenido 3"/>
          <p:cNvSpPr>
            <a:spLocks noGrp="1"/>
          </p:cNvSpPr>
          <p:nvPr>
            <p:ph idx="1"/>
          </p:nvPr>
        </p:nvSpPr>
        <p:spPr>
          <a:xfrm>
            <a:off x="457200" y="1946787"/>
            <a:ext cx="8229600" cy="2647836"/>
          </a:xfrm>
        </p:spPr>
        <p:txBody>
          <a:bodyPr>
            <a:normAutofit fontScale="77500" lnSpcReduction="20000"/>
          </a:bodyPr>
          <a:lstStyle/>
          <a:p>
            <a:r>
              <a:rPr lang="en-US" dirty="0"/>
              <a:t>Train the staff of the laboratories under its jurisdiction. 
Systematically monitoring (e.g., bi-annually)of local facilities and ensure compliance with the standards set forth in certification program.</a:t>
            </a:r>
          </a:p>
          <a:p>
            <a:r>
              <a:rPr lang="en-US" dirty="0"/>
              <a:t>Assess local facilities using tools established by NRL</a:t>
            </a:r>
          </a:p>
          <a:p>
            <a:r>
              <a:rPr lang="en-US" dirty="0"/>
              <a:t>To analyze information obtained and send informs to central level</a:t>
            </a:r>
            <a:endParaRPr lang="es-PA" dirty="0"/>
          </a:p>
        </p:txBody>
      </p:sp>
    </p:spTree>
    <p:extLst>
      <p:ext uri="{BB962C8B-B14F-4D97-AF65-F5344CB8AC3E}">
        <p14:creationId xmlns:p14="http://schemas.microsoft.com/office/powerpoint/2010/main" val="115354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8EF007-0840-252D-AB37-40BF01917221}"/>
              </a:ext>
            </a:extLst>
          </p:cNvPr>
          <p:cNvPicPr>
            <a:picLocks noChangeAspect="1"/>
          </p:cNvPicPr>
          <p:nvPr/>
        </p:nvPicPr>
        <p:blipFill>
          <a:blip r:embed="rId2"/>
          <a:srcRect/>
          <a:stretch/>
        </p:blipFill>
        <p:spPr>
          <a:xfrm>
            <a:off x="0" y="-37253"/>
            <a:ext cx="9147454" cy="5143500"/>
          </a:xfrm>
          <a:prstGeom prst="rect">
            <a:avLst/>
          </a:prstGeom>
        </p:spPr>
      </p:pic>
      <p:pic>
        <p:nvPicPr>
          <p:cNvPr id="6" name="Picture 3">
            <a:extLst>
              <a:ext uri="{FF2B5EF4-FFF2-40B4-BE49-F238E27FC236}">
                <a16:creationId xmlns:a16="http://schemas.microsoft.com/office/drawing/2014/main" id="{27192C0B-C63B-D1F8-DB68-F37C150A5FBF}"/>
              </a:ext>
            </a:extLst>
          </p:cNvPr>
          <p:cNvPicPr>
            <a:picLocks noChangeAspect="1" noChangeArrowheads="1"/>
          </p:cNvPicPr>
          <p:nvPr/>
        </p:nvPicPr>
        <p:blipFill>
          <a:blip r:embed="rId3"/>
          <a:srcRect/>
          <a:stretch/>
        </p:blipFill>
        <p:spPr bwMode="auto">
          <a:xfrm>
            <a:off x="7413171" y="86882"/>
            <a:ext cx="1038554" cy="1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E281409-FFD3-65B8-8A6F-DB33663EBC44}"/>
              </a:ext>
            </a:extLst>
          </p:cNvPr>
          <p:cNvPicPr>
            <a:picLocks noChangeAspect="1" noChangeArrowheads="1"/>
          </p:cNvPicPr>
          <p:nvPr/>
        </p:nvPicPr>
        <p:blipFill>
          <a:blip r:embed="rId4"/>
          <a:srcRect/>
          <a:stretch/>
        </p:blipFill>
        <p:spPr bwMode="auto">
          <a:xfrm>
            <a:off x="434678" y="219922"/>
            <a:ext cx="2278336" cy="81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p:cNvPicPr>
            <a:picLocks noChangeAspect="1"/>
          </p:cNvPicPr>
          <p:nvPr/>
        </p:nvPicPr>
        <p:blipFill>
          <a:blip r:embed="rId5"/>
          <a:stretch>
            <a:fillRect/>
          </a:stretch>
        </p:blipFill>
        <p:spPr>
          <a:xfrm>
            <a:off x="1828800" y="1183066"/>
            <a:ext cx="6185916" cy="3960434"/>
          </a:xfrm>
          <a:prstGeom prst="rect">
            <a:avLst/>
          </a:prstGeom>
        </p:spPr>
      </p:pic>
      <p:sp>
        <p:nvSpPr>
          <p:cNvPr id="10" name="CuadroTexto 9">
            <a:extLst>
              <a:ext uri="{FF2B5EF4-FFF2-40B4-BE49-F238E27FC236}">
                <a16:creationId xmlns:a16="http://schemas.microsoft.com/office/drawing/2014/main" id="{7FDAAE1A-116B-6546-AFBA-77CDDE31C59C}"/>
              </a:ext>
            </a:extLst>
          </p:cNvPr>
          <p:cNvSpPr txBox="1"/>
          <p:nvPr/>
        </p:nvSpPr>
        <p:spPr>
          <a:xfrm>
            <a:off x="1868952" y="1158045"/>
            <a:ext cx="3333134" cy="769441"/>
          </a:xfrm>
          <a:prstGeom prst="rect">
            <a:avLst/>
          </a:prstGeom>
          <a:solidFill>
            <a:schemeClr val="tx1"/>
          </a:solidFill>
        </p:spPr>
        <p:txBody>
          <a:bodyPr wrap="square" rtlCol="0">
            <a:spAutoFit/>
          </a:bodyPr>
          <a:lstStyle/>
          <a:p>
            <a:r>
              <a:rPr lang="es-PA" sz="2200" dirty="0">
                <a:solidFill>
                  <a:schemeClr val="bg2"/>
                </a:solidFill>
              </a:rPr>
              <a:t>Implementación del Programa de Certificación</a:t>
            </a:r>
          </a:p>
        </p:txBody>
      </p:sp>
    </p:spTree>
    <p:extLst>
      <p:ext uri="{BB962C8B-B14F-4D97-AF65-F5344CB8AC3E}">
        <p14:creationId xmlns:p14="http://schemas.microsoft.com/office/powerpoint/2010/main" val="1700041697"/>
      </p:ext>
    </p:extLst>
  </p:cSld>
  <p:clrMapOvr>
    <a:masterClrMapping/>
  </p:clrMapOvr>
</p:sld>
</file>

<file path=ppt/theme/theme1.xml><?xml version="1.0" encoding="utf-8"?>
<a:theme xmlns:a="http://schemas.openxmlformats.org/drawingml/2006/main" name="PPT-Oficial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PPT-Oficial (1)</Template>
  <TotalTime>13810</TotalTime>
  <Words>327</Words>
  <Application>Microsoft Office PowerPoint</Application>
  <PresentationFormat>Presentación en pantalla (16:9)</PresentationFormat>
  <Paragraphs>32</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PPT-Oficial (1)</vt:lpstr>
      <vt:lpstr>Presentación de PowerPoint</vt:lpstr>
      <vt:lpstr>Presentación de PowerPoint</vt:lpstr>
      <vt:lpstr>HIV RAPID TEST CERTIFICATION PROGRAM IN IN PANAMA</vt:lpstr>
      <vt:lpstr>Presentación de PowerPoint</vt:lpstr>
      <vt:lpstr>What is the HIV  RT Certification Program?</vt:lpstr>
      <vt:lpstr>Main Goal and Scope</vt:lpstr>
      <vt:lpstr>Specific objectives</vt:lpstr>
      <vt:lpstr>Regional Laboratories</vt:lpstr>
      <vt:lpstr>Presentación de PowerPoint</vt:lpstr>
      <vt:lpstr>Tools used for certification program</vt:lpstr>
      <vt:lpstr>Lessons learned</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RAQUEL LEGUISAMO</dc:creator>
  <cp:lastModifiedBy>Lorenzana, Rolando</cp:lastModifiedBy>
  <cp:revision>130</cp:revision>
  <cp:lastPrinted>2017-01-27T21:49:17Z</cp:lastPrinted>
  <dcterms:created xsi:type="dcterms:W3CDTF">2016-04-18T18:51:55Z</dcterms:created>
  <dcterms:modified xsi:type="dcterms:W3CDTF">2024-08-23T21:37:58Z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2024-08-16T19:36:18Z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aa9809ea-f17e-4847-8f75-de9deddf9261</vt:lpwstr>
  </property>
  <property fmtid="{D5CDD505-2E9C-101B-9397-08002B2CF9AE}" pid="8" name="MSIP_Label_7b94a7b8-f06c-4dfe-bdcc-9b548fd58c31_ContentBits">
    <vt:lpwstr>0</vt:lpwstr>
  </property>
</Properties>
</file>